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95" r:id="rId2"/>
    <p:sldId id="260" r:id="rId3"/>
    <p:sldId id="258" r:id="rId4"/>
    <p:sldId id="296" r:id="rId5"/>
    <p:sldId id="261" r:id="rId6"/>
    <p:sldId id="291" r:id="rId7"/>
    <p:sldId id="292" r:id="rId8"/>
    <p:sldId id="290" r:id="rId9"/>
    <p:sldId id="289" r:id="rId10"/>
    <p:sldId id="293" r:id="rId11"/>
    <p:sldId id="277" r:id="rId12"/>
    <p:sldId id="278" r:id="rId13"/>
    <p:sldId id="279" r:id="rId14"/>
    <p:sldId id="286" r:id="rId15"/>
    <p:sldId id="265" r:id="rId16"/>
    <p:sldId id="264" r:id="rId17"/>
    <p:sldId id="263" r:id="rId18"/>
    <p:sldId id="272" r:id="rId19"/>
    <p:sldId id="266" r:id="rId20"/>
    <p:sldId id="262" r:id="rId21"/>
    <p:sldId id="283" r:id="rId22"/>
    <p:sldId id="284" r:id="rId23"/>
    <p:sldId id="271" r:id="rId24"/>
    <p:sldId id="267" r:id="rId25"/>
    <p:sldId id="281" r:id="rId26"/>
    <p:sldId id="282" r:id="rId27"/>
    <p:sldId id="285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D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5" autoAdjust="0"/>
    <p:restoredTop sz="94660"/>
  </p:normalViewPr>
  <p:slideViewPr>
    <p:cSldViewPr>
      <p:cViewPr varScale="1">
        <p:scale>
          <a:sx n="66" d="100"/>
          <a:sy n="66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4"/>
  <c:pivotSource>
    <c:name>[Cartel1]Foglio4!Tabella_pivot2</c:name>
    <c:fmtId val="2"/>
  </c:pivotSource>
  <c:chart>
    <c:autoTitleDeleted val="1"/>
    <c:pivotFmts>
      <c:pivotFmt>
        <c:idx val="0"/>
        <c:dLbl>
          <c:idx val="0"/>
          <c:showVal val="1"/>
          <c:showCatName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it-IT"/>
            </a:p>
          </c:txPr>
          <c:showVal val="1"/>
          <c:showCatName val="1"/>
        </c:dLbl>
      </c:pivotFmt>
    </c:pivotFmts>
    <c:plotArea>
      <c:layout/>
      <c:pieChart>
        <c:varyColors val="1"/>
        <c:ser>
          <c:idx val="0"/>
          <c:order val="0"/>
          <c:tx>
            <c:strRef>
              <c:f>Foglio4!$B$3</c:f>
              <c:strCache>
                <c:ptCount val="1"/>
                <c:pt idx="0">
                  <c:v>Totale</c:v>
                </c:pt>
              </c:strCache>
            </c:strRef>
          </c:tx>
          <c:explosion val="7"/>
          <c:dLbls>
            <c:txPr>
              <a:bodyPr/>
              <a:lstStyle/>
              <a:p>
                <a:pPr>
                  <a:defRPr sz="1800"/>
                </a:pPr>
                <a:endParaRPr lang="it-IT"/>
              </a:p>
            </c:txPr>
            <c:showVal val="1"/>
            <c:showCatName val="1"/>
            <c:showLeaderLines val="1"/>
          </c:dLbls>
          <c:cat>
            <c:strRef>
              <c:f>Foglio4!$A$4:$A$9</c:f>
              <c:strCache>
                <c:ptCount val="5"/>
                <c:pt idx="0">
                  <c:v>AN</c:v>
                </c:pt>
                <c:pt idx="1">
                  <c:v>AP</c:v>
                </c:pt>
                <c:pt idx="2">
                  <c:v>FM</c:v>
                </c:pt>
                <c:pt idx="3">
                  <c:v>MC</c:v>
                </c:pt>
                <c:pt idx="4">
                  <c:v>PU</c:v>
                </c:pt>
              </c:strCache>
            </c:strRef>
          </c:cat>
          <c:val>
            <c:numRef>
              <c:f>Foglio4!$B$4:$B$9</c:f>
              <c:numCache>
                <c:formatCode>General</c:formatCode>
                <c:ptCount val="5"/>
                <c:pt idx="0">
                  <c:v>97</c:v>
                </c:pt>
                <c:pt idx="1">
                  <c:v>55</c:v>
                </c:pt>
                <c:pt idx="2">
                  <c:v>46</c:v>
                </c:pt>
                <c:pt idx="3">
                  <c:v>117</c:v>
                </c:pt>
                <c:pt idx="4">
                  <c:v>122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1EB47-E0B8-4B75-A0D3-F245B15B99E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AF99DFF-255B-440F-9A5D-5A2FA0DB24DC}">
      <dgm:prSet phldrT="[Testo]"/>
      <dgm:spPr/>
      <dgm:t>
        <a:bodyPr/>
        <a:lstStyle/>
        <a:p>
          <a:r>
            <a:rPr lang="it-IT" b="1" dirty="0" smtClean="0"/>
            <a:t>Aprile 2019 </a:t>
          </a:r>
          <a:br>
            <a:rPr lang="it-IT" b="1" dirty="0" smtClean="0"/>
          </a:br>
          <a:r>
            <a:rPr lang="it-IT" dirty="0" smtClean="0"/>
            <a:t>Ricognizione presso le aziende per predisposizione lista interventi</a:t>
          </a:r>
          <a:endParaRPr lang="it-IT" dirty="0"/>
        </a:p>
      </dgm:t>
    </dgm:pt>
    <dgm:pt modelId="{D36BE115-9889-424F-B915-EF98AE24EF07}" type="parTrans" cxnId="{0677FB14-D9F8-4686-B5C3-ECB17ED26CE2}">
      <dgm:prSet/>
      <dgm:spPr/>
      <dgm:t>
        <a:bodyPr/>
        <a:lstStyle/>
        <a:p>
          <a:endParaRPr lang="it-IT"/>
        </a:p>
      </dgm:t>
    </dgm:pt>
    <dgm:pt modelId="{36728FD4-E34C-4CBE-9102-09EE43E33E84}" type="sibTrans" cxnId="{0677FB14-D9F8-4686-B5C3-ECB17ED26CE2}">
      <dgm:prSet/>
      <dgm:spPr/>
      <dgm:t>
        <a:bodyPr/>
        <a:lstStyle/>
        <a:p>
          <a:endParaRPr lang="it-IT"/>
        </a:p>
      </dgm:t>
    </dgm:pt>
    <dgm:pt modelId="{8A344392-A65C-409D-9886-55EC8BF2959E}">
      <dgm:prSet phldrT="[Testo]"/>
      <dgm:spPr/>
      <dgm:t>
        <a:bodyPr/>
        <a:lstStyle/>
        <a:p>
          <a:r>
            <a:rPr lang="it-IT" b="1" dirty="0" smtClean="0"/>
            <a:t>Giugno 2019 </a:t>
          </a:r>
        </a:p>
        <a:p>
          <a:r>
            <a:rPr lang="it-IT" dirty="0" smtClean="0"/>
            <a:t>Richiesta ai Comuni di manifestazione d’interesse</a:t>
          </a:r>
          <a:endParaRPr lang="it-IT" dirty="0"/>
        </a:p>
      </dgm:t>
    </dgm:pt>
    <dgm:pt modelId="{E5708B2B-84CA-40B1-A1AE-2CEC45B1A231}" type="parTrans" cxnId="{0B8019EA-D4A7-45B4-A4B0-E95013D5EEB7}">
      <dgm:prSet/>
      <dgm:spPr/>
      <dgm:t>
        <a:bodyPr/>
        <a:lstStyle/>
        <a:p>
          <a:endParaRPr lang="it-IT"/>
        </a:p>
      </dgm:t>
    </dgm:pt>
    <dgm:pt modelId="{6E7D3C28-6482-4E80-A05B-6AA1329264EF}" type="sibTrans" cxnId="{0B8019EA-D4A7-45B4-A4B0-E95013D5EEB7}">
      <dgm:prSet/>
      <dgm:spPr/>
      <dgm:t>
        <a:bodyPr/>
        <a:lstStyle/>
        <a:p>
          <a:endParaRPr lang="it-IT"/>
        </a:p>
      </dgm:t>
    </dgm:pt>
    <dgm:pt modelId="{9A6BDA0B-84C2-482A-8AC2-D5F2C7E6E20C}">
      <dgm:prSet phldrT="[Testo]"/>
      <dgm:spPr/>
      <dgm:t>
        <a:bodyPr/>
        <a:lstStyle/>
        <a:p>
          <a:r>
            <a:rPr lang="it-IT" b="1" dirty="0" smtClean="0"/>
            <a:t>Ottobre 2019 </a:t>
          </a:r>
        </a:p>
        <a:p>
          <a:r>
            <a:rPr lang="it-IT" dirty="0" smtClean="0"/>
            <a:t>Provvedimento di approvazione delle graduatorie ed assegnazione dei contributi</a:t>
          </a:r>
          <a:endParaRPr lang="it-IT" dirty="0"/>
        </a:p>
      </dgm:t>
    </dgm:pt>
    <dgm:pt modelId="{E890676E-F13C-4783-B22B-2D6D121B2625}" type="parTrans" cxnId="{433CA5B4-8CAD-4585-B3BC-3972614FF0E1}">
      <dgm:prSet/>
      <dgm:spPr/>
      <dgm:t>
        <a:bodyPr/>
        <a:lstStyle/>
        <a:p>
          <a:endParaRPr lang="it-IT"/>
        </a:p>
      </dgm:t>
    </dgm:pt>
    <dgm:pt modelId="{C5FD3F11-C586-4F51-9882-CD063AFBD414}" type="sibTrans" cxnId="{433CA5B4-8CAD-4585-B3BC-3972614FF0E1}">
      <dgm:prSet/>
      <dgm:spPr/>
      <dgm:t>
        <a:bodyPr/>
        <a:lstStyle/>
        <a:p>
          <a:endParaRPr lang="it-IT"/>
        </a:p>
      </dgm:t>
    </dgm:pt>
    <dgm:pt modelId="{23E900A4-A719-454C-9D38-62CAFADEB211}">
      <dgm:prSet phldrT="[Testo]"/>
      <dgm:spPr/>
      <dgm:t>
        <a:bodyPr/>
        <a:lstStyle/>
        <a:p>
          <a:r>
            <a:rPr lang="it-IT" b="1" dirty="0" smtClean="0"/>
            <a:t>Gennaio  2020</a:t>
          </a:r>
          <a:r>
            <a:rPr lang="it-IT" dirty="0" smtClean="0"/>
            <a:t/>
          </a:r>
          <a:br>
            <a:rPr lang="it-IT" dirty="0" smtClean="0"/>
          </a:br>
          <a:r>
            <a:rPr lang="it-IT" dirty="0" smtClean="0"/>
            <a:t>Avvio lavori </a:t>
          </a:r>
          <a:endParaRPr lang="it-IT" dirty="0"/>
        </a:p>
      </dgm:t>
    </dgm:pt>
    <dgm:pt modelId="{332A3540-00BB-446B-923F-8E483E5AA12D}" type="parTrans" cxnId="{64D32D79-90D7-4E48-B28F-66F3FA16A32B}">
      <dgm:prSet/>
      <dgm:spPr/>
      <dgm:t>
        <a:bodyPr/>
        <a:lstStyle/>
        <a:p>
          <a:endParaRPr lang="it-IT"/>
        </a:p>
      </dgm:t>
    </dgm:pt>
    <dgm:pt modelId="{E32E43BB-D7BA-46BA-9B4B-20181A9FA315}" type="sibTrans" cxnId="{64D32D79-90D7-4E48-B28F-66F3FA16A32B}">
      <dgm:prSet/>
      <dgm:spPr/>
      <dgm:t>
        <a:bodyPr/>
        <a:lstStyle/>
        <a:p>
          <a:endParaRPr lang="it-IT"/>
        </a:p>
      </dgm:t>
    </dgm:pt>
    <dgm:pt modelId="{A96F8D22-1B67-4067-955B-6F48E2DB5906}" type="pres">
      <dgm:prSet presAssocID="{3971EB47-E0B8-4B75-A0D3-F245B15B99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DE76BC2-D196-4805-829D-FA28B8F3FCB7}" type="pres">
      <dgm:prSet presAssocID="{8AF99DFF-255B-440F-9A5D-5A2FA0DB24D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6D1727-AA6A-4C06-9D03-13AFA5022194}" type="pres">
      <dgm:prSet presAssocID="{36728FD4-E34C-4CBE-9102-09EE43E33E84}" presName="sibTrans" presStyleCnt="0"/>
      <dgm:spPr/>
    </dgm:pt>
    <dgm:pt modelId="{F15AEE3A-6604-460D-9C5E-9249545973A9}" type="pres">
      <dgm:prSet presAssocID="{8A344392-A65C-409D-9886-55EC8BF2959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DEE3F5-8617-4D2E-B1A6-2D51036F7F4E}" type="pres">
      <dgm:prSet presAssocID="{6E7D3C28-6482-4E80-A05B-6AA1329264EF}" presName="sibTrans" presStyleCnt="0"/>
      <dgm:spPr/>
    </dgm:pt>
    <dgm:pt modelId="{C24DD489-9FDE-43FD-8E8A-AD9AC4B3B8FF}" type="pres">
      <dgm:prSet presAssocID="{9A6BDA0B-84C2-482A-8AC2-D5F2C7E6E2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29DDB4-AD3B-438A-BA39-BECDA14CEE0D}" type="pres">
      <dgm:prSet presAssocID="{C5FD3F11-C586-4F51-9882-CD063AFBD414}" presName="sibTrans" presStyleCnt="0"/>
      <dgm:spPr/>
    </dgm:pt>
    <dgm:pt modelId="{77F0F266-5A93-4304-ABC8-B29A7FE45296}" type="pres">
      <dgm:prSet presAssocID="{23E900A4-A719-454C-9D38-62CAFADEB2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4D32D79-90D7-4E48-B28F-66F3FA16A32B}" srcId="{3971EB47-E0B8-4B75-A0D3-F245B15B99E7}" destId="{23E900A4-A719-454C-9D38-62CAFADEB211}" srcOrd="3" destOrd="0" parTransId="{332A3540-00BB-446B-923F-8E483E5AA12D}" sibTransId="{E32E43BB-D7BA-46BA-9B4B-20181A9FA315}"/>
    <dgm:cxn modelId="{03A4BEF4-D620-46FC-B8BC-4D152C8B377C}" type="presOf" srcId="{8A344392-A65C-409D-9886-55EC8BF2959E}" destId="{F15AEE3A-6604-460D-9C5E-9249545973A9}" srcOrd="0" destOrd="0" presId="urn:microsoft.com/office/officeart/2005/8/layout/default"/>
    <dgm:cxn modelId="{0677FB14-D9F8-4686-B5C3-ECB17ED26CE2}" srcId="{3971EB47-E0B8-4B75-A0D3-F245B15B99E7}" destId="{8AF99DFF-255B-440F-9A5D-5A2FA0DB24DC}" srcOrd="0" destOrd="0" parTransId="{D36BE115-9889-424F-B915-EF98AE24EF07}" sibTransId="{36728FD4-E34C-4CBE-9102-09EE43E33E84}"/>
    <dgm:cxn modelId="{DE1A6497-1E33-45A2-A8F0-CD4789E8576F}" type="presOf" srcId="{8AF99DFF-255B-440F-9A5D-5A2FA0DB24DC}" destId="{9DE76BC2-D196-4805-829D-FA28B8F3FCB7}" srcOrd="0" destOrd="0" presId="urn:microsoft.com/office/officeart/2005/8/layout/default"/>
    <dgm:cxn modelId="{B9407F54-D780-4EE9-AC6F-0F36F1A31DBE}" type="presOf" srcId="{23E900A4-A719-454C-9D38-62CAFADEB211}" destId="{77F0F266-5A93-4304-ABC8-B29A7FE45296}" srcOrd="0" destOrd="0" presId="urn:microsoft.com/office/officeart/2005/8/layout/default"/>
    <dgm:cxn modelId="{0B8019EA-D4A7-45B4-A4B0-E95013D5EEB7}" srcId="{3971EB47-E0B8-4B75-A0D3-F245B15B99E7}" destId="{8A344392-A65C-409D-9886-55EC8BF2959E}" srcOrd="1" destOrd="0" parTransId="{E5708B2B-84CA-40B1-A1AE-2CEC45B1A231}" sibTransId="{6E7D3C28-6482-4E80-A05B-6AA1329264EF}"/>
    <dgm:cxn modelId="{433CA5B4-8CAD-4585-B3BC-3972614FF0E1}" srcId="{3971EB47-E0B8-4B75-A0D3-F245B15B99E7}" destId="{9A6BDA0B-84C2-482A-8AC2-D5F2C7E6E20C}" srcOrd="2" destOrd="0" parTransId="{E890676E-F13C-4783-B22B-2D6D121B2625}" sibTransId="{C5FD3F11-C586-4F51-9882-CD063AFBD414}"/>
    <dgm:cxn modelId="{A0EA9C9D-B7A9-41EB-893E-5FA45C7EAFF5}" type="presOf" srcId="{3971EB47-E0B8-4B75-A0D3-F245B15B99E7}" destId="{A96F8D22-1B67-4067-955B-6F48E2DB5906}" srcOrd="0" destOrd="0" presId="urn:microsoft.com/office/officeart/2005/8/layout/default"/>
    <dgm:cxn modelId="{1274DD0E-84EA-4F2B-B99A-9478289FEB4A}" type="presOf" srcId="{9A6BDA0B-84C2-482A-8AC2-D5F2C7E6E20C}" destId="{C24DD489-9FDE-43FD-8E8A-AD9AC4B3B8FF}" srcOrd="0" destOrd="0" presId="urn:microsoft.com/office/officeart/2005/8/layout/default"/>
    <dgm:cxn modelId="{83AD7486-C3A8-4C5B-8C41-0FBD8310B580}" type="presParOf" srcId="{A96F8D22-1B67-4067-955B-6F48E2DB5906}" destId="{9DE76BC2-D196-4805-829D-FA28B8F3FCB7}" srcOrd="0" destOrd="0" presId="urn:microsoft.com/office/officeart/2005/8/layout/default"/>
    <dgm:cxn modelId="{07D753B2-D0BC-4155-8717-814BFD9B2895}" type="presParOf" srcId="{A96F8D22-1B67-4067-955B-6F48E2DB5906}" destId="{406D1727-AA6A-4C06-9D03-13AFA5022194}" srcOrd="1" destOrd="0" presId="urn:microsoft.com/office/officeart/2005/8/layout/default"/>
    <dgm:cxn modelId="{68D408B8-BA3D-4B9E-9CA0-CBA7321F892C}" type="presParOf" srcId="{A96F8D22-1B67-4067-955B-6F48E2DB5906}" destId="{F15AEE3A-6604-460D-9C5E-9249545973A9}" srcOrd="2" destOrd="0" presId="urn:microsoft.com/office/officeart/2005/8/layout/default"/>
    <dgm:cxn modelId="{C53D4C80-71CD-4F0A-B315-E9F1AA21B19A}" type="presParOf" srcId="{A96F8D22-1B67-4067-955B-6F48E2DB5906}" destId="{4DDEE3F5-8617-4D2E-B1A6-2D51036F7F4E}" srcOrd="3" destOrd="0" presId="urn:microsoft.com/office/officeart/2005/8/layout/default"/>
    <dgm:cxn modelId="{47B79F46-36AA-4AC8-844B-68996217109C}" type="presParOf" srcId="{A96F8D22-1B67-4067-955B-6F48E2DB5906}" destId="{C24DD489-9FDE-43FD-8E8A-AD9AC4B3B8FF}" srcOrd="4" destOrd="0" presId="urn:microsoft.com/office/officeart/2005/8/layout/default"/>
    <dgm:cxn modelId="{48B28EB1-85A2-4967-9274-8A3FCF2E53D0}" type="presParOf" srcId="{A96F8D22-1B67-4067-955B-6F48E2DB5906}" destId="{5429DDB4-AD3B-438A-BA39-BECDA14CEE0D}" srcOrd="5" destOrd="0" presId="urn:microsoft.com/office/officeart/2005/8/layout/default"/>
    <dgm:cxn modelId="{5C299FC6-2856-45DA-976E-567254FB5AD0}" type="presParOf" srcId="{A96F8D22-1B67-4067-955B-6F48E2DB5906}" destId="{77F0F266-5A93-4304-ABC8-B29A7FE4529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E76BC2-D196-4805-829D-FA28B8F3FCB7}">
      <dsp:nvSpPr>
        <dsp:cNvPr id="0" name=""/>
        <dsp:cNvSpPr/>
      </dsp:nvSpPr>
      <dsp:spPr>
        <a:xfrm>
          <a:off x="691381" y="2207"/>
          <a:ext cx="3478113" cy="2086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Aprile 2019 </a:t>
          </a:r>
          <a:br>
            <a:rPr lang="it-IT" sz="2300" b="1" kern="1200" dirty="0" smtClean="0"/>
          </a:br>
          <a:r>
            <a:rPr lang="it-IT" sz="2300" kern="1200" dirty="0" smtClean="0"/>
            <a:t>Ricognizione presso le aziende per predisposizione lista interventi</a:t>
          </a:r>
          <a:endParaRPr lang="it-IT" sz="2300" kern="1200" dirty="0"/>
        </a:p>
      </dsp:txBody>
      <dsp:txXfrm>
        <a:off x="691381" y="2207"/>
        <a:ext cx="3478113" cy="2086867"/>
      </dsp:txXfrm>
    </dsp:sp>
    <dsp:sp modelId="{F15AEE3A-6604-460D-9C5E-9249545973A9}">
      <dsp:nvSpPr>
        <dsp:cNvPr id="0" name=""/>
        <dsp:cNvSpPr/>
      </dsp:nvSpPr>
      <dsp:spPr>
        <a:xfrm>
          <a:off x="4517305" y="2207"/>
          <a:ext cx="3478113" cy="2086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Giugno 2019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Richiesta ai Comuni di manifestazione d’interesse</a:t>
          </a:r>
          <a:endParaRPr lang="it-IT" sz="2300" kern="1200" dirty="0"/>
        </a:p>
      </dsp:txBody>
      <dsp:txXfrm>
        <a:off x="4517305" y="2207"/>
        <a:ext cx="3478113" cy="2086867"/>
      </dsp:txXfrm>
    </dsp:sp>
    <dsp:sp modelId="{C24DD489-9FDE-43FD-8E8A-AD9AC4B3B8FF}">
      <dsp:nvSpPr>
        <dsp:cNvPr id="0" name=""/>
        <dsp:cNvSpPr/>
      </dsp:nvSpPr>
      <dsp:spPr>
        <a:xfrm>
          <a:off x="691381" y="2436886"/>
          <a:ext cx="3478113" cy="2086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Ottobre 2019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Provvedimento di approvazione delle graduatorie ed assegnazione dei contributi</a:t>
          </a:r>
          <a:endParaRPr lang="it-IT" sz="2300" kern="1200" dirty="0"/>
        </a:p>
      </dsp:txBody>
      <dsp:txXfrm>
        <a:off x="691381" y="2436886"/>
        <a:ext cx="3478113" cy="2086867"/>
      </dsp:txXfrm>
    </dsp:sp>
    <dsp:sp modelId="{77F0F266-5A93-4304-ABC8-B29A7FE45296}">
      <dsp:nvSpPr>
        <dsp:cNvPr id="0" name=""/>
        <dsp:cNvSpPr/>
      </dsp:nvSpPr>
      <dsp:spPr>
        <a:xfrm>
          <a:off x="4517305" y="2436886"/>
          <a:ext cx="3478113" cy="2086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Gennaio  2020</a:t>
          </a:r>
          <a:r>
            <a:rPr lang="it-IT" sz="2300" kern="1200" dirty="0" smtClean="0"/>
            <a:t/>
          </a:r>
          <a:br>
            <a:rPr lang="it-IT" sz="2300" kern="1200" dirty="0" smtClean="0"/>
          </a:br>
          <a:r>
            <a:rPr lang="it-IT" sz="2300" kern="1200" dirty="0" smtClean="0"/>
            <a:t>Avvio lavori </a:t>
          </a:r>
          <a:endParaRPr lang="it-IT" sz="2300" kern="1200" dirty="0"/>
        </a:p>
      </dsp:txBody>
      <dsp:txXfrm>
        <a:off x="4517305" y="2436886"/>
        <a:ext cx="3478113" cy="2086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file:///C:\Users\franco_pace\Documents\Regione\normative\Decreto_175-06%20Logotipo.pdf" TargetMode="Externa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hyperlink" Target="file:///C:\Users\franco_pace\Documents\Regione\GestioneDesktop\foto\20051221125906\HPIM119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hyperlink" Target="file:///C:\Users\franco_pace\Documents\Regione\GestioneDesktop\foto\20090428100516\IMAG0248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Miglioramento Fermate del TPL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658813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it-IT" dirty="0" smtClean="0"/>
              <a:t>DGR 337/2019– Contributi ai Comuni e alle Unioni dei Comuni per interventi di miglioramento dell’accessibilità ai servizi di TPL.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8753773" cy="278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2"/>
          <p:cNvSpPr/>
          <p:nvPr/>
        </p:nvSpPr>
        <p:spPr>
          <a:xfrm>
            <a:off x="3995936" y="4797152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it-IT" dirty="0" smtClean="0"/>
              <a:t>gli strumenti di attuazione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sz="3200" dirty="0" smtClean="0"/>
              <a:t>Il disciplinare approvato </a:t>
            </a:r>
            <a:r>
              <a:rPr lang="it-IT" dirty="0" smtClean="0"/>
              <a:t>con la DGR 337/2019 ed i </a:t>
            </a:r>
            <a:r>
              <a:rPr lang="it-IT" b="1" dirty="0" smtClean="0"/>
              <a:t>successivi provvedimenti </a:t>
            </a:r>
            <a:r>
              <a:rPr lang="it-IT" dirty="0" smtClean="0"/>
              <a:t>(DDPF 828/TPL del 04/06/2019 e </a:t>
            </a:r>
            <a:r>
              <a:rPr lang="it-IT" dirty="0" err="1" smtClean="0"/>
              <a:t>D.Sogg.Att.Sisma</a:t>
            </a:r>
            <a:r>
              <a:rPr lang="it-IT" dirty="0" smtClean="0"/>
              <a:t> 2016 n. 727 del 18/06/2019) </a:t>
            </a:r>
            <a:r>
              <a:rPr lang="it-IT" sz="3200" b="1" dirty="0" smtClean="0"/>
              <a:t>fissano i dettagli attuativi </a:t>
            </a:r>
            <a:r>
              <a:rPr lang="it-IT" sz="3200" dirty="0" smtClean="0"/>
              <a:t>nonché le indicazioni per il riparto delle risorse e la definizione dei criteri di accesso ai </a:t>
            </a:r>
            <a:r>
              <a:rPr lang="it-IT" dirty="0" smtClean="0"/>
              <a:t>contributi </a:t>
            </a:r>
            <a:r>
              <a:rPr lang="it-IT" b="1" dirty="0" smtClean="0"/>
              <a:t>(modalità, tempi e punteggi attribuibili ai fini della graduatoria</a:t>
            </a:r>
            <a:r>
              <a:rPr lang="it-IT" dirty="0" smtClean="0"/>
              <a:t>) .</a:t>
            </a:r>
            <a:endParaRPr lang="it-IT" sz="3200" dirty="0" smtClean="0"/>
          </a:p>
          <a:p>
            <a:pPr algn="just"/>
            <a:r>
              <a:rPr lang="it-IT" dirty="0" smtClean="0"/>
              <a:t>Tra le tipologie di </a:t>
            </a:r>
            <a:r>
              <a:rPr lang="it-IT" b="1" dirty="0" smtClean="0"/>
              <a:t>spese ammissibili </a:t>
            </a:r>
            <a:r>
              <a:rPr lang="it-IT" dirty="0" smtClean="0"/>
              <a:t>vi sono le spese per </a:t>
            </a:r>
            <a:r>
              <a:rPr lang="it-IT" b="1" dirty="0" smtClean="0"/>
              <a:t>acquisizione, preparazione e/o adattamento dell'area </a:t>
            </a:r>
            <a:r>
              <a:rPr lang="it-IT" dirty="0" smtClean="0"/>
              <a:t>di fermata, spese per </a:t>
            </a:r>
            <a:r>
              <a:rPr lang="it-IT" b="1" dirty="0" smtClean="0"/>
              <a:t>attrezzamento</a:t>
            </a:r>
            <a:r>
              <a:rPr lang="it-IT" dirty="0" smtClean="0"/>
              <a:t>, spese per </a:t>
            </a:r>
            <a:r>
              <a:rPr lang="it-IT" b="1" dirty="0" smtClean="0"/>
              <a:t>allacci</a:t>
            </a:r>
            <a:r>
              <a:rPr lang="it-IT" dirty="0" smtClean="0"/>
              <a:t>, spese per realizzazione di </a:t>
            </a:r>
            <a:r>
              <a:rPr lang="it-IT" b="1" dirty="0" smtClean="0"/>
              <a:t>percorsi pedonali idonei</a:t>
            </a:r>
            <a:r>
              <a:rPr lang="it-IT" dirty="0" smtClean="0"/>
              <a:t> al raggiungimento in sicurezza della fermata, spese </a:t>
            </a:r>
            <a:r>
              <a:rPr lang="it-IT" b="1" dirty="0" smtClean="0"/>
              <a:t>fiscali</a:t>
            </a:r>
            <a:r>
              <a:rPr lang="it-IT" dirty="0" smtClean="0"/>
              <a:t>, </a:t>
            </a:r>
            <a:r>
              <a:rPr lang="it-IT" b="1" dirty="0" smtClean="0"/>
              <a:t>amministrative</a:t>
            </a:r>
            <a:r>
              <a:rPr lang="it-IT" dirty="0" smtClean="0"/>
              <a:t> e </a:t>
            </a:r>
            <a:r>
              <a:rPr lang="it-IT" b="1" dirty="0" smtClean="0"/>
              <a:t>tecniche</a:t>
            </a:r>
            <a:r>
              <a:rPr lang="it-IT" dirty="0" smtClean="0"/>
              <a:t> ed altre, sempreché correlate all’intervento medesimo.</a:t>
            </a:r>
            <a:endParaRPr lang="it-IT" sz="3200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09939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dirty="0" smtClean="0"/>
              <a:t>Potranno essere finanziati interventi che prevedano:</a:t>
            </a:r>
          </a:p>
          <a:p>
            <a:r>
              <a:rPr lang="it-IT" dirty="0" smtClean="0"/>
              <a:t>il miglioramento della sicurezza di percorsi pedonali destinati al raggiungimento delle fermate;</a:t>
            </a:r>
          </a:p>
          <a:p>
            <a:r>
              <a:rPr lang="it-IT" dirty="0" smtClean="0"/>
              <a:t>la realizzazione di golfi di fermata;</a:t>
            </a:r>
          </a:p>
          <a:p>
            <a:r>
              <a:rPr lang="it-IT" dirty="0" smtClean="0"/>
              <a:t>la realizzazione e il miglioramento degli spazi di attesa degli utenti;</a:t>
            </a:r>
          </a:p>
          <a:p>
            <a:r>
              <a:rPr lang="it-IT" dirty="0" smtClean="0"/>
              <a:t>la realizzazione e/o completamento dell’attrezzamento delle fermate;</a:t>
            </a:r>
          </a:p>
          <a:p>
            <a:r>
              <a:rPr lang="it-IT" dirty="0" smtClean="0"/>
              <a:t>la traslazione di fermate esistenti in posizioni migliorative della sicurezza e fruibilità;</a:t>
            </a:r>
          </a:p>
          <a:p>
            <a:r>
              <a:rPr lang="it-IT" dirty="0" smtClean="0"/>
              <a:t>altre opere riconducibili alle finalità del presente documento.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it-IT" dirty="0" smtClean="0"/>
              <a:t>Opere finanziabili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24744"/>
            <a:ext cx="8686800" cy="53285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Con la DGR 337/2019 sono stati predisposti degli </a:t>
            </a:r>
            <a:r>
              <a:rPr lang="it-IT" b="1" dirty="0" smtClean="0"/>
              <a:t>schemi</a:t>
            </a:r>
            <a:r>
              <a:rPr lang="it-IT" dirty="0" smtClean="0"/>
              <a:t> per attuare una </a:t>
            </a:r>
            <a:r>
              <a:rPr lang="it-IT" b="1" dirty="0" smtClean="0"/>
              <a:t>standardizzazione</a:t>
            </a:r>
            <a:r>
              <a:rPr lang="it-IT" dirty="0" smtClean="0"/>
              <a:t> delle diverse componenti della fermata, sia per una maggiore facilità di realizzazione, sia per </a:t>
            </a:r>
            <a:r>
              <a:rPr lang="it-IT" b="1" dirty="0" smtClean="0"/>
              <a:t>assicurare</a:t>
            </a:r>
            <a:r>
              <a:rPr lang="it-IT" dirty="0" smtClean="0"/>
              <a:t> al sistema di trasporto collettivo regionale una adeguata, </a:t>
            </a:r>
            <a:r>
              <a:rPr lang="it-IT" b="1" dirty="0" smtClean="0"/>
              <a:t>sicurezza, uniformità e riconoscibilità.</a:t>
            </a:r>
          </a:p>
          <a:p>
            <a:pPr marL="0" indent="0" algn="just">
              <a:buNone/>
            </a:pPr>
            <a:r>
              <a:rPr lang="it-IT" dirty="0" smtClean="0"/>
              <a:t>Tali schemi realizzano l’omogeneizzazione del quadro normativo in ambito regionale in costanza di una normativa nazionale piuttosto scarna (sostanzialmente l’art. 352 del </a:t>
            </a:r>
            <a:r>
              <a:rPr lang="it-IT" dirty="0" err="1" smtClean="0"/>
              <a:t>Reg.Cod.Strada</a:t>
            </a:r>
            <a:r>
              <a:rPr lang="it-IT" dirty="0" smtClean="0"/>
              <a:t>) 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648072"/>
          </a:xfrm>
        </p:spPr>
        <p:txBody>
          <a:bodyPr/>
          <a:lstStyle/>
          <a:p>
            <a:r>
              <a:rPr lang="it-IT" dirty="0" smtClean="0"/>
              <a:t>Gli schemi esecutivi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6480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riferimento normativo </a:t>
            </a:r>
            <a:r>
              <a:rPr lang="it-IT" sz="2000" dirty="0" smtClean="0"/>
              <a:t>L’art. 352 del </a:t>
            </a:r>
            <a:r>
              <a:rPr lang="it-IT" sz="2000" dirty="0" err="1" smtClean="0"/>
              <a:t>Reg.Cod.Strada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52736"/>
            <a:ext cx="8668072" cy="5400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t-IT" sz="1200" dirty="0" smtClean="0"/>
              <a:t>1. La parte della carreggiata appositamente indicata con la segnaletica orizzontale, destinata alla fermata degli autobus, dei filobus, dei tram e degli scuolabus per la salita e la discesa dei passeggeri, nonché per i capilinea dei medesimi, deve essere sempre segnalata con l'</a:t>
            </a:r>
            <a:r>
              <a:rPr lang="it-IT" sz="1200" b="1" dirty="0" smtClean="0">
                <a:solidFill>
                  <a:srgbClr val="FF0000"/>
                </a:solidFill>
              </a:rPr>
              <a:t>apposita segnaletica verticale</a:t>
            </a:r>
            <a:r>
              <a:rPr lang="it-IT" sz="1200" dirty="0" smtClean="0"/>
              <a:t>. L'apposizione è a cura del gestore del servizio, previa intesa con l'ente proprietario della strada. </a:t>
            </a:r>
          </a:p>
          <a:p>
            <a:r>
              <a:rPr lang="it-IT" sz="1200" dirty="0" smtClean="0"/>
              <a:t>2. Nelle strade </a:t>
            </a:r>
            <a:r>
              <a:rPr lang="it-IT" sz="1200" b="1" dirty="0" smtClean="0">
                <a:solidFill>
                  <a:srgbClr val="FF0000"/>
                </a:solidFill>
              </a:rPr>
              <a:t>extraurbane</a:t>
            </a:r>
            <a:r>
              <a:rPr lang="it-IT" sz="1200" dirty="0" smtClean="0"/>
              <a:t> ad unica carreggiata e a doppio senso di marcia, le aree di fermata devono essere ubicate in posizione tale che </a:t>
            </a:r>
            <a:r>
              <a:rPr lang="it-IT" sz="1200" b="1" dirty="0" smtClean="0">
                <a:solidFill>
                  <a:srgbClr val="FF0000"/>
                </a:solidFill>
              </a:rPr>
              <a:t>distino tra loro almeno 50 m</a:t>
            </a:r>
            <a:r>
              <a:rPr lang="it-IT" sz="1200" dirty="0" smtClean="0"/>
              <a:t>, in posizione posticipata l'una rispetto all'altra, secondo il rispettivo senso di marcia (344).</a:t>
            </a:r>
          </a:p>
          <a:p>
            <a:r>
              <a:rPr lang="it-IT" sz="1200" dirty="0" smtClean="0"/>
              <a:t>3. Nei centri abitati e sulle strade extraurbane le fermate dei veicoli di cui al comma 1, situate in corrispondenza delle aree di intersezione, sono poste, </a:t>
            </a:r>
            <a:r>
              <a:rPr lang="it-IT" sz="1200" b="1" dirty="0" smtClean="0">
                <a:solidFill>
                  <a:srgbClr val="002060"/>
                </a:solidFill>
              </a:rPr>
              <a:t>di massima</a:t>
            </a:r>
            <a:r>
              <a:rPr lang="it-IT" sz="1200" b="1" dirty="0" smtClean="0">
                <a:solidFill>
                  <a:srgbClr val="FF0000"/>
                </a:solidFill>
              </a:rPr>
              <a:t>, dopo l'area di intersezione, ad una distanza non minore di 20 m</a:t>
            </a:r>
            <a:r>
              <a:rPr lang="it-IT" sz="1200" dirty="0" smtClean="0"/>
              <a:t>. Se il numero delle linee e la frequenza delle corse causa accumulo dei mezzi in modo da costituire intralcio per l'area di intersezione, la fermata deve essere anticipata </a:t>
            </a:r>
            <a:r>
              <a:rPr lang="it-IT" sz="1200" b="1" dirty="0" smtClean="0">
                <a:solidFill>
                  <a:srgbClr val="FF0000"/>
                </a:solidFill>
              </a:rPr>
              <a:t>ad almeno 10 m dalla soglia dell'intersezione</a:t>
            </a:r>
          </a:p>
          <a:p>
            <a:r>
              <a:rPr lang="it-IT" sz="1200" dirty="0" smtClean="0"/>
              <a:t>4. Quando è necessario predisporre una fermata nel tratto immediatamente seguente o precedente </a:t>
            </a:r>
            <a:r>
              <a:rPr lang="it-IT" sz="1200" b="1" dirty="0" smtClean="0">
                <a:solidFill>
                  <a:srgbClr val="FF0000"/>
                </a:solidFill>
              </a:rPr>
              <a:t>una curva</a:t>
            </a:r>
            <a:r>
              <a:rPr lang="it-IT" sz="1200" dirty="0" smtClean="0"/>
              <a:t>, salvo il caso di ubicazione dell'area di fermata in apposita piazzola di sosta esterna alla carreggiata, </a:t>
            </a:r>
            <a:r>
              <a:rPr lang="it-IT" sz="1200" b="1" dirty="0" smtClean="0">
                <a:solidFill>
                  <a:srgbClr val="FF0000"/>
                </a:solidFill>
              </a:rPr>
              <a:t>l'ente proprietario della strada dovrà determinare, caso per caso </a:t>
            </a:r>
            <a:r>
              <a:rPr lang="it-IT" sz="1200" dirty="0" smtClean="0"/>
              <a:t>e con molta cura, la distanza più opportuna della fermata dalla curva stessa, così da evitare che il sorpasso di un autobus fermo risulti pericoloso.</a:t>
            </a:r>
          </a:p>
          <a:p>
            <a:r>
              <a:rPr lang="it-IT" sz="1200" dirty="0" smtClean="0"/>
              <a:t>5. Nei centri abitati le aree di fermata non devono essere collocate a fianco di quelle tranviarie provviste di salvagente a meno che lo spazio tra i bordi contigui del salvagente e dei marciapiedi sia di almeno 6 m. In ogni caso, le aree di fermata, ove possibile, devono essere collocate in spazi esterni alla carreggiata, dotati di agevoli raccordi di entrata e uscita.</a:t>
            </a:r>
          </a:p>
          <a:p>
            <a:r>
              <a:rPr lang="it-IT" sz="1200" dirty="0" smtClean="0"/>
              <a:t>6. Lungo le strade extraurbane, </a:t>
            </a:r>
            <a:r>
              <a:rPr lang="it-IT" sz="1200" b="1" dirty="0" smtClean="0">
                <a:solidFill>
                  <a:srgbClr val="002060"/>
                </a:solidFill>
              </a:rPr>
              <a:t>dove le fermate degli autobus, dei filobus e degli scuolabus possono costituire intralcio o pericolo per la circolazione, </a:t>
            </a:r>
            <a:r>
              <a:rPr lang="it-IT" sz="1200" dirty="0" smtClean="0"/>
              <a:t>per la ristrettezza della carreggiata stradale, si devono prevedere, </a:t>
            </a:r>
            <a:r>
              <a:rPr lang="it-IT" sz="1200" b="1" dirty="0" smtClean="0">
                <a:solidFill>
                  <a:srgbClr val="002060"/>
                </a:solidFill>
              </a:rPr>
              <a:t>di massima</a:t>
            </a:r>
            <a:r>
              <a:rPr lang="it-IT" sz="1200" dirty="0" smtClean="0"/>
              <a:t>, apposite </a:t>
            </a:r>
            <a:r>
              <a:rPr lang="it-IT" sz="1200" b="1" dirty="0" smtClean="0">
                <a:solidFill>
                  <a:srgbClr val="FF0000"/>
                </a:solidFill>
              </a:rPr>
              <a:t>piazzole di fermata fuori della carreggiata</a:t>
            </a:r>
            <a:r>
              <a:rPr lang="it-IT" sz="1200" dirty="0" smtClean="0"/>
              <a:t>. Le piazzole di fermata devono avere una larghezza minima di 3 m in corrispondenza della fermata e una lunghezza minima di 12 m. Inoltre, dovranno essere provviste di raccordi di entrata e uscita di lunghezza minima di 30 m (fig. V.2). Le piazzole di fermata devono essere </a:t>
            </a:r>
            <a:r>
              <a:rPr lang="it-IT" sz="1200" b="1" dirty="0" smtClean="0">
                <a:solidFill>
                  <a:srgbClr val="FF0000"/>
                </a:solidFill>
              </a:rPr>
              <a:t>completate da un marciapiede o apposita isola rialzata</a:t>
            </a:r>
            <a:r>
              <a:rPr lang="it-IT" sz="1200" dirty="0" smtClean="0"/>
              <a:t>, </a:t>
            </a:r>
            <a:r>
              <a:rPr lang="it-IT" sz="1200" b="1" dirty="0" smtClean="0">
                <a:solidFill>
                  <a:srgbClr val="FF0000"/>
                </a:solidFill>
              </a:rPr>
              <a:t>opportunamente attrezzati</a:t>
            </a:r>
            <a:r>
              <a:rPr lang="it-IT" sz="1200" dirty="0" smtClean="0"/>
              <a:t>, per la sosta dei passeggeri in attesa.</a:t>
            </a:r>
          </a:p>
          <a:p>
            <a:r>
              <a:rPr lang="it-IT" sz="1200" dirty="0" smtClean="0"/>
              <a:t>7. Le fermate degli autobus di cui al presente articolo devono essere effettuate esclusivamente nelle zone indicate nei commi che precedono, in modo </a:t>
            </a:r>
            <a:r>
              <a:rPr lang="it-IT" sz="1200" b="1" dirty="0" smtClean="0">
                <a:solidFill>
                  <a:srgbClr val="FF0000"/>
                </a:solidFill>
              </a:rPr>
              <a:t>da evitare che i passeggeri in salita o in discesa dai mezzi impegnino la carreggiata</a:t>
            </a:r>
            <a:r>
              <a:rPr lang="it-IT" sz="1200" dirty="0" smtClean="0"/>
              <a:t>, diminuendo la capacità della strada ed intralciando il traffico sulla stessa.</a:t>
            </a:r>
          </a:p>
          <a:p>
            <a:endParaRPr lang="it-IT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2123728" y="1448808"/>
            <a:ext cx="2160240" cy="25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11560" y="5301208"/>
            <a:ext cx="7920880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267744" y="5877272"/>
            <a:ext cx="5472608" cy="25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922114"/>
          </a:xfrm>
        </p:spPr>
        <p:txBody>
          <a:bodyPr>
            <a:normAutofit/>
          </a:bodyPr>
          <a:lstStyle/>
          <a:p>
            <a:r>
              <a:rPr lang="it-IT" dirty="0" smtClean="0"/>
              <a:t>Schemi di attrezzamento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6835" y="1554163"/>
            <a:ext cx="7922729" cy="4525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sellaDiTesto 3"/>
          <p:cNvSpPr txBox="1"/>
          <p:nvPr/>
        </p:nvSpPr>
        <p:spPr>
          <a:xfrm>
            <a:off x="3923928" y="1196752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MINIMO</a:t>
            </a:r>
            <a:endParaRPr lang="it-IT" dirty="0"/>
          </a:p>
        </p:txBody>
      </p:sp>
      <p:sp>
        <p:nvSpPr>
          <p:cNvPr id="5" name="Callout 1 4"/>
          <p:cNvSpPr/>
          <p:nvPr/>
        </p:nvSpPr>
        <p:spPr>
          <a:xfrm>
            <a:off x="1187624" y="3068960"/>
            <a:ext cx="1584176" cy="576064"/>
          </a:xfrm>
          <a:prstGeom prst="borderCallout1">
            <a:avLst>
              <a:gd name="adj1" fmla="val 48233"/>
              <a:gd name="adj2" fmla="val 106383"/>
              <a:gd name="adj3" fmla="val -56499"/>
              <a:gd name="adj4" fmla="val 2321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Palina con tabella orari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Callout 1 8"/>
          <p:cNvSpPr/>
          <p:nvPr/>
        </p:nvSpPr>
        <p:spPr>
          <a:xfrm>
            <a:off x="6084168" y="3068960"/>
            <a:ext cx="2232248" cy="864096"/>
          </a:xfrm>
          <a:prstGeom prst="borderCallout1">
            <a:avLst>
              <a:gd name="adj1" fmla="val 18750"/>
              <a:gd name="adj2" fmla="val -8333"/>
              <a:gd name="adj3" fmla="val 16787"/>
              <a:gd name="adj4" fmla="val -368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Piazzola pavimentata (anche con solo inerte)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5085184"/>
            <a:ext cx="4632615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dirty="0" smtClean="0"/>
              <a:t>Articolo 3 C.d.S.: 33) Marciapiede: parte della strada, esterna alla carreggiata, rialzata o </a:t>
            </a:r>
            <a:r>
              <a:rPr lang="it-IT" b="1" dirty="0" smtClean="0"/>
              <a:t>altrimenti delimitata e protetta</a:t>
            </a:r>
            <a:r>
              <a:rPr lang="it-IT" dirty="0" smtClean="0"/>
              <a:t>, destinata ai</a:t>
            </a:r>
          </a:p>
          <a:p>
            <a:r>
              <a:rPr lang="it-IT" dirty="0" smtClean="0"/>
              <a:t>pedoni.</a:t>
            </a:r>
            <a:endParaRPr lang="it-I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/>
          </a:bodyPr>
          <a:lstStyle/>
          <a:p>
            <a:r>
              <a:rPr lang="it-IT" dirty="0" smtClean="0"/>
              <a:t>Schemi di attrezzamento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0948" y="1554163"/>
            <a:ext cx="7774503" cy="4525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sellaDiTesto 3"/>
          <p:cNvSpPr txBox="1"/>
          <p:nvPr/>
        </p:nvSpPr>
        <p:spPr>
          <a:xfrm>
            <a:off x="3923928" y="1124744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NORMALE</a:t>
            </a:r>
            <a:endParaRPr lang="it-IT" dirty="0"/>
          </a:p>
        </p:txBody>
      </p:sp>
      <p:sp>
        <p:nvSpPr>
          <p:cNvPr id="6" name="Callout 1 5"/>
          <p:cNvSpPr/>
          <p:nvPr/>
        </p:nvSpPr>
        <p:spPr>
          <a:xfrm>
            <a:off x="1115616" y="2492896"/>
            <a:ext cx="2016224" cy="576064"/>
          </a:xfrm>
          <a:prstGeom prst="borderCallout1">
            <a:avLst>
              <a:gd name="adj1" fmla="val 48233"/>
              <a:gd name="adj2" fmla="val 106383"/>
              <a:gd name="adj3" fmla="val -40968"/>
              <a:gd name="adj4" fmla="val 1882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Palina con tabella orari e cestino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Callout 1 8"/>
          <p:cNvSpPr/>
          <p:nvPr/>
        </p:nvSpPr>
        <p:spPr>
          <a:xfrm>
            <a:off x="6228184" y="1628800"/>
            <a:ext cx="2232248" cy="864096"/>
          </a:xfrm>
          <a:prstGeom prst="borderCallout1">
            <a:avLst>
              <a:gd name="adj1" fmla="val 18750"/>
              <a:gd name="adj2" fmla="val -8333"/>
              <a:gd name="adj3" fmla="val 166833"/>
              <a:gd name="adj4" fmla="val -380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Piazzola rialzata con scivolo accesso disabili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68344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Schemi di attrezzamento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63327" y="1554163"/>
            <a:ext cx="6569746" cy="4525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llout 1 3"/>
          <p:cNvSpPr/>
          <p:nvPr/>
        </p:nvSpPr>
        <p:spPr>
          <a:xfrm>
            <a:off x="1331640" y="3068960"/>
            <a:ext cx="1584176" cy="576064"/>
          </a:xfrm>
          <a:prstGeom prst="borderCallout1">
            <a:avLst>
              <a:gd name="adj1" fmla="val 48233"/>
              <a:gd name="adj2" fmla="val 106383"/>
              <a:gd name="adj3" fmla="val 26663"/>
              <a:gd name="adj4" fmla="val 1736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Palina con tabella orari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llout 1 4"/>
          <p:cNvSpPr/>
          <p:nvPr/>
        </p:nvSpPr>
        <p:spPr>
          <a:xfrm>
            <a:off x="1331640" y="1628800"/>
            <a:ext cx="1584176" cy="576064"/>
          </a:xfrm>
          <a:prstGeom prst="borderCallout1">
            <a:avLst>
              <a:gd name="adj1" fmla="val 48233"/>
              <a:gd name="adj2" fmla="val 106383"/>
              <a:gd name="adj3" fmla="val 26238"/>
              <a:gd name="adj4" fmla="val 1696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Illuminazione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67944" y="1124744"/>
            <a:ext cx="124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COMPLETO</a:t>
            </a:r>
            <a:endParaRPr lang="it-IT" dirty="0"/>
          </a:p>
        </p:txBody>
      </p:sp>
      <p:sp>
        <p:nvSpPr>
          <p:cNvPr id="7" name="Callout 1 6"/>
          <p:cNvSpPr/>
          <p:nvPr/>
        </p:nvSpPr>
        <p:spPr>
          <a:xfrm>
            <a:off x="1331640" y="4077072"/>
            <a:ext cx="2088232" cy="864096"/>
          </a:xfrm>
          <a:prstGeom prst="borderCallout1">
            <a:avLst>
              <a:gd name="adj1" fmla="val 48233"/>
              <a:gd name="adj2" fmla="val 106383"/>
              <a:gd name="adj3" fmla="val -56803"/>
              <a:gd name="adj4" fmla="val 1570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Piazzola rialzata con scivolo accesso disabili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Callout 1 8"/>
          <p:cNvSpPr/>
          <p:nvPr/>
        </p:nvSpPr>
        <p:spPr>
          <a:xfrm>
            <a:off x="1331640" y="5085184"/>
            <a:ext cx="2088232" cy="864096"/>
          </a:xfrm>
          <a:prstGeom prst="borderCallout1">
            <a:avLst>
              <a:gd name="adj1" fmla="val 48233"/>
              <a:gd name="adj2" fmla="val 106383"/>
              <a:gd name="adj3" fmla="val -191015"/>
              <a:gd name="adj4" fmla="val 2098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Pensilina con panchina, bacheca, cestino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allout 1 9"/>
          <p:cNvSpPr/>
          <p:nvPr/>
        </p:nvSpPr>
        <p:spPr>
          <a:xfrm>
            <a:off x="6228184" y="1628800"/>
            <a:ext cx="2016224" cy="792088"/>
          </a:xfrm>
          <a:prstGeom prst="borderCallout1">
            <a:avLst>
              <a:gd name="adj1" fmla="val 18750"/>
              <a:gd name="adj2" fmla="val -8333"/>
              <a:gd name="adj3" fmla="val 159020"/>
              <a:gd name="adj4" fmla="val -658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Dispositivo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infomobilita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(opzionale)</a:t>
            </a:r>
          </a:p>
        </p:txBody>
      </p:sp>
      <p:sp>
        <p:nvSpPr>
          <p:cNvPr id="11" name="Callout 1 10"/>
          <p:cNvSpPr/>
          <p:nvPr/>
        </p:nvSpPr>
        <p:spPr>
          <a:xfrm>
            <a:off x="6660232" y="2780928"/>
            <a:ext cx="2232248" cy="864096"/>
          </a:xfrm>
          <a:prstGeom prst="borderCallout1">
            <a:avLst>
              <a:gd name="adj1" fmla="val 18750"/>
              <a:gd name="adj2" fmla="val -8333"/>
              <a:gd name="adj3" fmla="val 91225"/>
              <a:gd name="adj4" fmla="val -193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Ringhiera di delimitazione (opzionale)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Tipologia delle paline</a:t>
            </a:r>
            <a:endParaRPr lang="it-IT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18836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272" y="1484784"/>
            <a:ext cx="11938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556792"/>
            <a:ext cx="1332695" cy="44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1907704" y="4869160"/>
            <a:ext cx="184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In ambito urbano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228184" y="4869160"/>
            <a:ext cx="233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In ambito extraurbano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57332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5"/>
              </a:rPr>
              <a:t>Vedi anche DDST 175 del 09/11/2006: integrazione del</a:t>
            </a:r>
          </a:p>
          <a:p>
            <a:r>
              <a:rPr lang="it-IT" dirty="0" smtClean="0">
                <a:hlinkClick r:id="rId5"/>
              </a:rPr>
              <a:t> DDST Regione n. 300 del 29/10/2002 - Logotipo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66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66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Schemi planimetrici</a:t>
            </a:r>
            <a:endParaRPr lang="it-IT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7"/>
            <a:ext cx="3398983" cy="451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312368" cy="4512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755576" y="119675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Fermata fuori carreggiata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580112" y="1196752"/>
            <a:ext cx="228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Fermata in carreggiata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792088"/>
          </a:xfrm>
        </p:spPr>
        <p:txBody>
          <a:bodyPr>
            <a:noAutofit/>
          </a:bodyPr>
          <a:lstStyle/>
          <a:p>
            <a:r>
              <a:rPr lang="it-IT" sz="2800" dirty="0" smtClean="0"/>
              <a:t>Il TPL automobilistico è mobilità sostenibile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3600" dirty="0" smtClean="0"/>
              <a:t>Nel campo della Mobilità Sostenibile rientra a pieno titolo il trasporto pubblico locale automobilistico.</a:t>
            </a:r>
          </a:p>
          <a:p>
            <a:pPr algn="just"/>
            <a:r>
              <a:rPr lang="it-IT" sz="3600" dirty="0" smtClean="0"/>
              <a:t>Ma come si fa a rendere </a:t>
            </a:r>
            <a:r>
              <a:rPr lang="it-IT" sz="3600" dirty="0" smtClean="0"/>
              <a:t>tale servizio </a:t>
            </a:r>
            <a:r>
              <a:rPr lang="it-IT" sz="3600" b="1" dirty="0" smtClean="0"/>
              <a:t>attrattivo</a:t>
            </a:r>
            <a:r>
              <a:rPr lang="it-IT" sz="3600" dirty="0" smtClean="0"/>
              <a:t> per l’utenza?</a:t>
            </a:r>
          </a:p>
          <a:p>
            <a:pPr algn="just"/>
            <a:r>
              <a:rPr lang="it-IT" sz="3600" dirty="0" smtClean="0"/>
              <a:t>Una delle risposte è il miglioramento dei punti di accesso al servizio, cioè delle fermate, in modo da renderle sicure, comode e facilmente raggiungibili.</a:t>
            </a:r>
            <a:endParaRPr lang="it-IT" sz="3600" dirty="0" smtClean="0"/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Il procedimento di assegnazione  dei finanziamenti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L’attuazione si sta svolgendo in tre fasi: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Ricognizione in collaborazione con i soggetti gestori del TPL ai fini della predisposizione di una lista delle fermate TPL su cui l’intervento è da ritenere prioritario.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Invito ai Comuni a manifestare il proprio interesse per la realizzazione di uno o più interventi funzionali, da scegliere prioritariamente in base alla lista anzidetta.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Formazione di una graduatoria sulla base delle adesioni dei Comuni per l’assegnazione dei contributi ed avvio dei lavori.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648072"/>
          </a:xfrm>
        </p:spPr>
        <p:txBody>
          <a:bodyPr>
            <a:noAutofit/>
          </a:bodyPr>
          <a:lstStyle/>
          <a:p>
            <a:r>
              <a:rPr lang="it-IT" sz="2000" dirty="0" smtClean="0"/>
              <a:t>1. Risultato della ricognizione con i soggetti gestori del TPL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910698" cy="53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572000" y="980728"/>
            <a:ext cx="331236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1"/>
                </a:solidFill>
              </a:rPr>
              <a:t>ubicate </a:t>
            </a:r>
            <a:r>
              <a:rPr lang="it-IT" sz="1400" dirty="0" smtClean="0">
                <a:solidFill>
                  <a:schemeClr val="tx1"/>
                </a:solidFill>
              </a:rPr>
              <a:t>in aree SAE (sisma 2016)  n. </a:t>
            </a:r>
            <a:r>
              <a:rPr lang="it-IT" sz="1400" b="1" dirty="0" smtClean="0">
                <a:solidFill>
                  <a:schemeClr val="tx1"/>
                </a:solidFill>
              </a:rPr>
              <a:t>49</a:t>
            </a:r>
          </a:p>
          <a:p>
            <a:r>
              <a:rPr lang="it-IT" sz="1400" b="1" dirty="0" smtClean="0">
                <a:solidFill>
                  <a:schemeClr val="tx1"/>
                </a:solidFill>
              </a:rPr>
              <a:t>NON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b="1" dirty="0" smtClean="0">
                <a:solidFill>
                  <a:schemeClr val="tx1"/>
                </a:solidFill>
              </a:rPr>
              <a:t>ubicate </a:t>
            </a:r>
            <a:r>
              <a:rPr lang="it-IT" sz="1400" dirty="0" smtClean="0">
                <a:solidFill>
                  <a:schemeClr val="tx1"/>
                </a:solidFill>
              </a:rPr>
              <a:t>in aree SAE n. </a:t>
            </a:r>
            <a:r>
              <a:rPr lang="it-IT" sz="1400" b="1" dirty="0" smtClean="0">
                <a:solidFill>
                  <a:schemeClr val="tx1"/>
                </a:solidFill>
              </a:rPr>
              <a:t>475</a:t>
            </a:r>
            <a:endParaRPr lang="it-IT" sz="14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>
            <a:noAutofit/>
          </a:bodyPr>
          <a:lstStyle/>
          <a:p>
            <a:r>
              <a:rPr lang="it-IT" sz="1900" dirty="0" smtClean="0"/>
              <a:t>2. Richiesta ai Comuni e Unioni di Comuni di manifestazione interesse</a:t>
            </a:r>
            <a:endParaRPr lang="it-IT" sz="19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32859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dirty="0" smtClean="0"/>
              <a:t>La richiesta è stata inoltrata a TUTTI i Comuni marchigiani, previa predisposizione, come già detto,  di un modello pdf compilabile e “intelligente”.</a:t>
            </a:r>
          </a:p>
          <a:p>
            <a:pPr marL="0" indent="0" algn="just">
              <a:buNone/>
            </a:pPr>
            <a:r>
              <a:rPr lang="it-IT" dirty="0" smtClean="0"/>
              <a:t>Tale modulistica ha consentito, al ricevimento delle proposte dai Comuni, di poterle trasferire nel database in modo completamente </a:t>
            </a:r>
            <a:r>
              <a:rPr lang="it-IT" b="1" dirty="0" smtClean="0"/>
              <a:t>automatizzato</a:t>
            </a:r>
            <a:r>
              <a:rPr lang="it-IT" dirty="0" smtClean="0"/>
              <a:t>  e </a:t>
            </a:r>
            <a:r>
              <a:rPr lang="it-IT" b="1" dirty="0" smtClean="0"/>
              <a:t>senza errori di trascrizione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L’impiego della modulistica ha permesso, altresì, il controllo istantaneo </a:t>
            </a:r>
            <a:r>
              <a:rPr lang="it-IT" b="1" dirty="0" smtClean="0"/>
              <a:t>dell’input dei dati</a:t>
            </a:r>
            <a:r>
              <a:rPr lang="it-IT" dirty="0" smtClean="0"/>
              <a:t> da parte dei richiedenti (ad es. formati numerici, formati data, completezza informazioni, ecc)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3. </a:t>
            </a:r>
            <a:r>
              <a:rPr lang="it-IT" sz="2000" dirty="0" smtClean="0"/>
              <a:t>Formazione della graduatoria per l’assegnazione dei contributi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smtClean="0"/>
              <a:t>La formazione della graduatoria si basa sui seguenti criteri di priorità:</a:t>
            </a:r>
          </a:p>
          <a:p>
            <a:r>
              <a:rPr lang="it-IT" sz="2000" dirty="0" smtClean="0"/>
              <a:t>Fermate con </a:t>
            </a:r>
            <a:r>
              <a:rPr lang="it-IT" sz="2000" b="1" dirty="0" smtClean="0"/>
              <a:t>elevata pericolosità </a:t>
            </a:r>
            <a:r>
              <a:rPr lang="it-IT" sz="2000" dirty="0" smtClean="0"/>
              <a:t>(posizione in curva, prossimità di intersezione, mancanza di spazio per l'attesa/discesa dell'utente, carenza di percorsi idonei per raggiungerla)</a:t>
            </a:r>
          </a:p>
          <a:p>
            <a:r>
              <a:rPr lang="it-IT" sz="2000" dirty="0" smtClean="0"/>
              <a:t>Fermate individuate come </a:t>
            </a:r>
            <a:r>
              <a:rPr lang="it-IT" sz="2000" b="1" dirty="0" smtClean="0"/>
              <a:t>principali</a:t>
            </a:r>
            <a:r>
              <a:rPr lang="it-IT" sz="2000" dirty="0" smtClean="0"/>
              <a:t> o comunque facenti parte del programma di esercizio delle linee TPL classificate come principali</a:t>
            </a:r>
          </a:p>
          <a:p>
            <a:r>
              <a:rPr lang="it-IT" sz="2000" dirty="0" smtClean="0"/>
              <a:t>Fermate con </a:t>
            </a:r>
            <a:r>
              <a:rPr lang="it-IT" sz="2000" b="1" dirty="0" smtClean="0"/>
              <a:t>scarso attrezzamento </a:t>
            </a:r>
            <a:r>
              <a:rPr lang="it-IT" sz="2000" dirty="0" smtClean="0"/>
              <a:t>(mancanza di pensilina, segnaletica, illuminazione, ecc)</a:t>
            </a:r>
          </a:p>
          <a:p>
            <a:r>
              <a:rPr lang="it-IT" sz="2000" b="1" dirty="0" smtClean="0"/>
              <a:t>Livello di utilizzo </a:t>
            </a:r>
            <a:r>
              <a:rPr lang="it-IT" sz="2000" dirty="0" smtClean="0"/>
              <a:t>(numero medio di utenti che fruiscono giornalmente della fermata &gt; 50)</a:t>
            </a:r>
          </a:p>
          <a:p>
            <a:r>
              <a:rPr lang="it-IT" sz="2000" dirty="0" smtClean="0"/>
              <a:t>Presenza </a:t>
            </a:r>
            <a:r>
              <a:rPr lang="it-IT" sz="2000" b="1" dirty="0" smtClean="0"/>
              <a:t>di richiesta di intervento </a:t>
            </a:r>
            <a:r>
              <a:rPr lang="it-IT" sz="2000" dirty="0" smtClean="0"/>
              <a:t>da parte di comuni o privati</a:t>
            </a:r>
          </a:p>
          <a:p>
            <a:r>
              <a:rPr lang="it-IT" sz="2000" dirty="0" smtClean="0"/>
              <a:t>Percentuale di </a:t>
            </a:r>
            <a:r>
              <a:rPr lang="it-IT" sz="2000" b="1" dirty="0" smtClean="0"/>
              <a:t>cofinanziamento offerta dal Comune </a:t>
            </a:r>
            <a:r>
              <a:rPr lang="it-IT" sz="2000" dirty="0" smtClean="0"/>
              <a:t>&gt;=5%</a:t>
            </a:r>
          </a:p>
          <a:p>
            <a:r>
              <a:rPr lang="it-IT" sz="2000" dirty="0" smtClean="0"/>
              <a:t>Fermata </a:t>
            </a:r>
            <a:r>
              <a:rPr lang="it-IT" sz="2000" b="1" dirty="0" smtClean="0"/>
              <a:t>ubicata su strada di proprietà regionale</a:t>
            </a:r>
          </a:p>
          <a:p>
            <a:pPr marL="82550" indent="4763">
              <a:buNone/>
            </a:pPr>
            <a:r>
              <a:rPr lang="it-IT" sz="1800" b="1" dirty="0" smtClean="0"/>
              <a:t>Ulteriori punteggi  erano stabiliti– solo per le fermate ubicate in aree SAE – in relazione all’utilizzo delle fermate (scambi modali e numero medio di utenti/giorno)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Cronoprogramma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E76BC2-D196-4805-829D-FA28B8F3F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9DE76BC2-D196-4805-829D-FA28B8F3F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5AEE3A-6604-460D-9C5E-924954597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F15AEE3A-6604-460D-9C5E-924954597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4DD489-9FDE-43FD-8E8A-AD9AC4B3B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C24DD489-9FDE-43FD-8E8A-AD9AC4B3B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F0F266-5A93-4304-ABC8-B29A7FE45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77F0F266-5A93-4304-ABC8-B29A7FE45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esito delle manifestazioni d’interesse dei comuni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813995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Istanze pervenute al 31/08/2019: n. </a:t>
            </a:r>
            <a:r>
              <a:rPr lang="it-IT" b="1" dirty="0" smtClean="0">
                <a:solidFill>
                  <a:srgbClr val="FF0000"/>
                </a:solidFill>
              </a:rPr>
              <a:t>437 </a:t>
            </a:r>
            <a:r>
              <a:rPr lang="it-IT" dirty="0" smtClean="0"/>
              <a:t>di cui</a:t>
            </a:r>
          </a:p>
          <a:p>
            <a:r>
              <a:rPr lang="it-IT" dirty="0" smtClean="0"/>
              <a:t>per fermate in </a:t>
            </a:r>
            <a:r>
              <a:rPr lang="it-IT" b="1" dirty="0" smtClean="0"/>
              <a:t>aree SAE </a:t>
            </a:r>
            <a:r>
              <a:rPr lang="it-IT" dirty="0" smtClean="0"/>
              <a:t>n. </a:t>
            </a:r>
            <a:r>
              <a:rPr lang="it-IT" b="1" dirty="0" smtClean="0"/>
              <a:t>44</a:t>
            </a:r>
          </a:p>
          <a:p>
            <a:pPr indent="20638">
              <a:buNone/>
            </a:pPr>
            <a:r>
              <a:rPr lang="it-IT" dirty="0" smtClean="0"/>
              <a:t>Contributo regionale richiesto € </a:t>
            </a:r>
            <a:r>
              <a:rPr lang="it-IT" b="1" dirty="0" smtClean="0"/>
              <a:t>644.163,40</a:t>
            </a:r>
          </a:p>
          <a:p>
            <a:pPr indent="20638">
              <a:buNone/>
            </a:pPr>
            <a:endParaRPr lang="it-IT" b="1" dirty="0" smtClean="0"/>
          </a:p>
          <a:p>
            <a:r>
              <a:rPr lang="it-IT" dirty="0" smtClean="0"/>
              <a:t>per fermate in aree </a:t>
            </a:r>
            <a:r>
              <a:rPr lang="it-IT" b="1" dirty="0" smtClean="0"/>
              <a:t>NON  SAE </a:t>
            </a:r>
            <a:r>
              <a:rPr lang="it-IT" dirty="0" smtClean="0"/>
              <a:t>n. </a:t>
            </a:r>
            <a:r>
              <a:rPr lang="it-IT" b="1" dirty="0" smtClean="0"/>
              <a:t>393</a:t>
            </a:r>
          </a:p>
          <a:p>
            <a:pPr indent="20638">
              <a:buNone/>
            </a:pPr>
            <a:r>
              <a:rPr lang="it-IT" dirty="0" smtClean="0"/>
              <a:t>Contributo regionale richiesto € </a:t>
            </a:r>
            <a:r>
              <a:rPr lang="it-IT" b="1" dirty="0" smtClean="0"/>
              <a:t>5.141.194,18</a:t>
            </a:r>
          </a:p>
          <a:p>
            <a:r>
              <a:rPr lang="it-IT" dirty="0" smtClean="0"/>
              <a:t>Comuni partecipanti: n. </a:t>
            </a:r>
            <a:r>
              <a:rPr lang="it-IT" b="1" dirty="0" smtClean="0">
                <a:solidFill>
                  <a:srgbClr val="FF0000"/>
                </a:solidFill>
              </a:rPr>
              <a:t>84</a:t>
            </a:r>
          </a:p>
          <a:p>
            <a:r>
              <a:rPr lang="it-IT" dirty="0" smtClean="0"/>
              <a:t>Contributo </a:t>
            </a:r>
            <a:r>
              <a:rPr lang="it-IT" b="1" dirty="0" smtClean="0"/>
              <a:t>medio</a:t>
            </a:r>
            <a:r>
              <a:rPr lang="it-IT" dirty="0" smtClean="0"/>
              <a:t> intervento € </a:t>
            </a:r>
            <a:r>
              <a:rPr lang="it-IT" b="1" dirty="0" smtClean="0"/>
              <a:t>13.238,80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esito delle manifestazioni d’interesse dei comuni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Distribuzione per bacini provinciali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6084168" y="2924944"/>
          <a:ext cx="1882254" cy="2407690"/>
        </p:xfrm>
        <a:graphic>
          <a:graphicData uri="http://schemas.openxmlformats.org/drawingml/2006/table">
            <a:tbl>
              <a:tblPr/>
              <a:tblGrid>
                <a:gridCol w="1212728"/>
                <a:gridCol w="669526"/>
              </a:tblGrid>
              <a:tr h="43186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Bacino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Conteggio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006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006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06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06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06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6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 complessivo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827584" y="2060848"/>
          <a:ext cx="475252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2008"/>
            <a:ext cx="8828918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23528" y="5733256"/>
            <a:ext cx="3098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Grazie per l’attenzione</a:t>
            </a:r>
            <a:endParaRPr lang="it-IT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7" presetClass="entr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068960"/>
            <a:ext cx="8373616" cy="32403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/>
              <a:t>Le </a:t>
            </a:r>
            <a:r>
              <a:rPr lang="it-IT" dirty="0" smtClean="0"/>
              <a:t>fermate del trasporto pubblico locale (TPL) rappresentano il </a:t>
            </a:r>
            <a:r>
              <a:rPr lang="it-IT" b="1" dirty="0" smtClean="0"/>
              <a:t>luogo iniziale/terminale del movimento pedonale</a:t>
            </a:r>
            <a:r>
              <a:rPr lang="it-IT" dirty="0" smtClean="0"/>
              <a:t> e l’inizio/fine del sistema TPL.</a:t>
            </a:r>
          </a:p>
          <a:p>
            <a:pPr algn="just"/>
            <a:r>
              <a:rPr lang="it-IT" dirty="0" smtClean="0"/>
              <a:t>E’ in questo spazio che l’utente del servizio prova la qualità dell’accessibilità pedonale e inizia a valutare le prestazioni rese dal sistema di trasporto.</a:t>
            </a:r>
            <a:endParaRPr lang="it-IT" dirty="0" smtClean="0"/>
          </a:p>
        </p:txBody>
      </p:sp>
      <p:pic>
        <p:nvPicPr>
          <p:cNvPr id="8194" name="Picture 2" descr="C:\Users\franco_pace\Documents\Regione\GestioneDesktop\foto\20051221125906\HPIM1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3602287" cy="2708920"/>
          </a:xfrm>
          <a:prstGeom prst="rect">
            <a:avLst/>
          </a:prstGeom>
          <a:noFill/>
        </p:spPr>
      </p:pic>
      <p:pic>
        <p:nvPicPr>
          <p:cNvPr id="8196" name="Picture 4" descr="C:\Users\franco_pace\Documents\Regione\GestioneDesktop\foto\20090428100516\IMAG024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60648"/>
            <a:ext cx="3600400" cy="27003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5868144" y="260648"/>
            <a:ext cx="1728192" cy="18002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204864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6416" y="2132856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792088"/>
          </a:xfrm>
        </p:spPr>
        <p:txBody>
          <a:bodyPr>
            <a:noAutofit/>
          </a:bodyPr>
          <a:lstStyle/>
          <a:p>
            <a:r>
              <a:rPr lang="it-IT" sz="2800" dirty="0" smtClean="0"/>
              <a:t>L’ulteriore investimento della regione per la sicurezza di chi cammina …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Con Legge finanziaria regionale 2019, sono state rese disponibili risorse, nell’ambito del </a:t>
            </a:r>
            <a:r>
              <a:rPr lang="it-IT" b="1" dirty="0" smtClean="0"/>
              <a:t>Piano Investimenti 2019-2021</a:t>
            </a:r>
            <a:r>
              <a:rPr lang="it-IT" dirty="0" smtClean="0"/>
              <a:t>,  finalizzate all’erogazione di contributi ai comuni per interventi di </a:t>
            </a:r>
            <a:r>
              <a:rPr lang="it-IT" b="1" dirty="0" smtClean="0"/>
              <a:t>miglioramento dell’accessibilità ai servizi di TPL</a:t>
            </a:r>
            <a:r>
              <a:rPr lang="it-IT" dirty="0" smtClean="0"/>
              <a:t>. pari a complessivi </a:t>
            </a:r>
            <a:r>
              <a:rPr lang="it-IT" b="1" dirty="0" smtClean="0"/>
              <a:t>€ 1.000.000,00</a:t>
            </a:r>
            <a:r>
              <a:rPr lang="it-IT" dirty="0" smtClean="0"/>
              <a:t>.</a:t>
            </a:r>
          </a:p>
          <a:p>
            <a:r>
              <a:rPr lang="it-IT" dirty="0" smtClean="0"/>
              <a:t>Inoltre, sono in via di definizione e riprogrammazione i collegamenti dei servizi TPL nei comuni </a:t>
            </a:r>
            <a:r>
              <a:rPr lang="it-IT" b="1" dirty="0" smtClean="0"/>
              <a:t>colpiti dal sisma</a:t>
            </a:r>
            <a:r>
              <a:rPr lang="it-IT" dirty="0" smtClean="0"/>
              <a:t>, con le relative fermate per le quali dovranno essere ripartite le specifiche risorse, ammontanti ad </a:t>
            </a:r>
            <a:r>
              <a:rPr lang="it-IT" b="1" dirty="0" smtClean="0"/>
              <a:t>€ 230.000,00</a:t>
            </a:r>
            <a:r>
              <a:rPr lang="it-IT" dirty="0" smtClean="0"/>
              <a:t>, individuate dal comma 2 dell’art. 6 dell’</a:t>
            </a:r>
            <a:r>
              <a:rPr lang="it-IT" b="1" dirty="0" smtClean="0"/>
              <a:t>OCDPC n. 553/2018</a:t>
            </a:r>
            <a:r>
              <a:rPr lang="it-IT" dirty="0" smtClean="0"/>
              <a:t>, a valere sui fondi della contabilità speciale sisma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it-IT" dirty="0" smtClean="0"/>
              <a:t>L’input programmatico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 smtClean="0"/>
              <a:t>Con la </a:t>
            </a:r>
            <a:r>
              <a:rPr lang="it-IT" sz="3200" dirty="0" err="1" smtClean="0"/>
              <a:t>D.G.R</a:t>
            </a:r>
            <a:r>
              <a:rPr lang="it-IT" dirty="0" err="1" smtClean="0"/>
              <a:t>.</a:t>
            </a:r>
            <a:r>
              <a:rPr lang="it-IT" dirty="0" smtClean="0"/>
              <a:t> n. 337 del 26/03/2019, si è </a:t>
            </a:r>
            <a:r>
              <a:rPr lang="it-IT" b="1" dirty="0" smtClean="0"/>
              <a:t>approvato lo strumento</a:t>
            </a:r>
            <a:r>
              <a:rPr lang="it-IT" dirty="0" smtClean="0"/>
              <a:t> per dare </a:t>
            </a:r>
            <a:r>
              <a:rPr lang="it-IT" b="1" dirty="0" smtClean="0"/>
              <a:t>attuazione</a:t>
            </a:r>
            <a:r>
              <a:rPr lang="it-IT" dirty="0" smtClean="0"/>
              <a:t> alle previsioni di bilancio, fornendo indicazioni sulle priorità e sull’entità degli interventi.</a:t>
            </a:r>
          </a:p>
          <a:p>
            <a:pPr algn="just"/>
            <a:r>
              <a:rPr lang="it-IT" sz="3200" dirty="0" smtClean="0"/>
              <a:t>In particolare si è stabilito che saranno finanziati, </a:t>
            </a:r>
            <a:r>
              <a:rPr lang="it-IT" sz="3200" b="1" dirty="0" smtClean="0"/>
              <a:t>fino al 100%</a:t>
            </a:r>
            <a:r>
              <a:rPr lang="it-IT" sz="3200" dirty="0" smtClean="0"/>
              <a:t> degli interventi ammissibili, nella misura massima di € </a:t>
            </a:r>
            <a:r>
              <a:rPr lang="it-IT" sz="3200" b="1" dirty="0" smtClean="0"/>
              <a:t>20.000,00</a:t>
            </a:r>
            <a:r>
              <a:rPr lang="it-IT" sz="3200" dirty="0" smtClean="0"/>
              <a:t> ognuno, realizzando in tal modo una serie di utilissimi “</a:t>
            </a:r>
            <a:r>
              <a:rPr lang="it-IT" sz="3200" b="1" dirty="0" smtClean="0"/>
              <a:t>microinterventi </a:t>
            </a:r>
            <a:r>
              <a:rPr lang="it-IT" sz="3200" dirty="0" smtClean="0"/>
              <a:t>“</a:t>
            </a:r>
            <a:r>
              <a:rPr lang="it-IT" sz="3200" b="1" dirty="0" smtClean="0"/>
              <a:t> </a:t>
            </a:r>
            <a:r>
              <a:rPr lang="it-IT" sz="3200" dirty="0" smtClean="0"/>
              <a:t>molto diffusi sul territorio.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648072"/>
          </a:xfrm>
        </p:spPr>
        <p:txBody>
          <a:bodyPr>
            <a:normAutofit/>
          </a:bodyPr>
          <a:lstStyle/>
          <a:p>
            <a:r>
              <a:rPr lang="it-IT" dirty="0" smtClean="0"/>
              <a:t>Sul tema delle buone prassi …..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32859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Sul tema delle buone prassi, segnalo due </a:t>
            </a:r>
            <a:r>
              <a:rPr lang="it-IT" dirty="0" smtClean="0"/>
              <a:t>argomenti </a:t>
            </a:r>
            <a:r>
              <a:rPr lang="it-IT" dirty="0" smtClean="0"/>
              <a:t>– </a:t>
            </a:r>
            <a:r>
              <a:rPr lang="it-IT" dirty="0" smtClean="0"/>
              <a:t>trattati con </a:t>
            </a:r>
            <a:r>
              <a:rPr lang="it-IT" dirty="0" smtClean="0"/>
              <a:t>l’iniziativa in questione – degni di nota.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t-IT" sz="3800" b="1" dirty="0" smtClean="0"/>
              <a:t>L’integrazione della normativa </a:t>
            </a:r>
            <a:r>
              <a:rPr lang="it-IT" sz="3800" dirty="0" smtClean="0"/>
              <a:t>sulle fermate in ambito regionale;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t-IT" sz="3800" b="1" dirty="0" smtClean="0"/>
              <a:t>L’informatizzazione del bando </a:t>
            </a:r>
            <a:r>
              <a:rPr lang="it-IT" sz="3800" dirty="0" smtClean="0"/>
              <a:t>per l’assegnazione dei contributi.</a:t>
            </a:r>
          </a:p>
          <a:p>
            <a:pPr marL="0" indent="0" algn="just">
              <a:buNone/>
            </a:pPr>
            <a:r>
              <a:rPr lang="it-IT" dirty="0" smtClean="0"/>
              <a:t>Sul primo punto va detto che la DGR 337/2019, oltre all’obiettivo principale del miglioramento della sicurezza e fruibilità delle fermate e dell’accessibilità per i  disabili, ha prodotto un notevole passo avanti in ordine alla </a:t>
            </a:r>
            <a:r>
              <a:rPr lang="it-IT" b="1" dirty="0" smtClean="0"/>
              <a:t>omogeneizzazione del quadro normativo in ambito regionale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r>
              <a:rPr lang="it-IT" dirty="0" smtClean="0"/>
              <a:t>In costanza di una normativa nazionale piuttosto scarna (sostanzialmente l’art. 352 del </a:t>
            </a:r>
            <a:r>
              <a:rPr lang="it-IT" dirty="0" err="1" smtClean="0"/>
              <a:t>Reg.Cod.Strada</a:t>
            </a:r>
            <a:r>
              <a:rPr lang="it-IT" dirty="0" smtClean="0"/>
              <a:t>) con la predetta delibera si è provveduto a </a:t>
            </a:r>
            <a:r>
              <a:rPr lang="it-IT" b="1" dirty="0" smtClean="0"/>
              <a:t>standardizzare i livelli di attrezzamento</a:t>
            </a:r>
            <a:r>
              <a:rPr lang="it-IT" dirty="0" smtClean="0"/>
              <a:t> delle fermate, </a:t>
            </a:r>
            <a:r>
              <a:rPr lang="it-IT" b="1" dirty="0" smtClean="0"/>
              <a:t>le paline </a:t>
            </a:r>
            <a:r>
              <a:rPr lang="it-IT" dirty="0" smtClean="0"/>
              <a:t>di segnaletica verticale oltreché gli </a:t>
            </a:r>
            <a:r>
              <a:rPr lang="it-IT" b="1" dirty="0" smtClean="0"/>
              <a:t>schemi di fermata </a:t>
            </a:r>
            <a:r>
              <a:rPr lang="it-IT" dirty="0" smtClean="0"/>
              <a:t>(su golfo ed in carreggiata).</a:t>
            </a:r>
          </a:p>
          <a:p>
            <a:pPr marL="0" indent="0" algn="just">
              <a:buNone/>
            </a:pPr>
            <a:r>
              <a:rPr lang="it-IT" sz="3800" dirty="0" smtClean="0"/>
              <a:t>Ciò risulta alquanto utile e vantaggioso sia in ordine </a:t>
            </a:r>
            <a:r>
              <a:rPr lang="it-IT" sz="3800" b="1" dirty="0" smtClean="0"/>
              <a:t>all’uniformità dell’aspetto, percepito dagli utenti</a:t>
            </a:r>
            <a:r>
              <a:rPr lang="it-IT" sz="3800" dirty="0" smtClean="0"/>
              <a:t>, sia per </a:t>
            </a:r>
            <a:r>
              <a:rPr lang="it-IT" sz="3800" b="1" dirty="0" smtClean="0"/>
              <a:t>la semplicità di progettazione </a:t>
            </a:r>
            <a:r>
              <a:rPr lang="it-IT" sz="3800" dirty="0" smtClean="0"/>
              <a:t>degli impianti di fermata, da parte degli Enti interessati.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it-IT" dirty="0" smtClean="0"/>
              <a:t>Sul tema delle buone prassi …..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006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sz="3500" dirty="0" smtClean="0"/>
              <a:t>Per quanto riguarda l’informatizzazione, per l’acquisizione delle istanze dei Comuni, sono stati utilizzati </a:t>
            </a:r>
            <a:r>
              <a:rPr lang="it-IT" sz="3500" dirty="0" err="1" smtClean="0"/>
              <a:t>files</a:t>
            </a:r>
            <a:r>
              <a:rPr lang="it-IT" sz="3500" dirty="0" smtClean="0"/>
              <a:t> pdf compilabili e “</a:t>
            </a:r>
            <a:r>
              <a:rPr lang="it-IT" sz="3500" b="1" dirty="0" smtClean="0"/>
              <a:t>intelligenti</a:t>
            </a:r>
            <a:r>
              <a:rPr lang="it-IT" sz="3500" dirty="0" smtClean="0"/>
              <a:t>”.</a:t>
            </a:r>
          </a:p>
          <a:p>
            <a:pPr marL="0" indent="0" algn="just">
              <a:buNone/>
            </a:pPr>
            <a:r>
              <a:rPr lang="it-IT" dirty="0" smtClean="0"/>
              <a:t>Questi </a:t>
            </a:r>
            <a:r>
              <a:rPr lang="it-IT" dirty="0" err="1" smtClean="0"/>
              <a:t>files</a:t>
            </a:r>
            <a:r>
              <a:rPr lang="it-IT" dirty="0" smtClean="0"/>
              <a:t> “2.0” sono stati programmati per avere le seguenti funzionalità:</a:t>
            </a:r>
          </a:p>
          <a:p>
            <a:pPr marL="0" indent="0" algn="just">
              <a:buNone/>
            </a:pPr>
            <a:r>
              <a:rPr lang="it-IT" sz="4500" dirty="0" smtClean="0"/>
              <a:t>• precompilare la scheda con i dati della fermata (in base alla lista delle fermate a maggiore priorità) </a:t>
            </a:r>
          </a:p>
          <a:p>
            <a:pPr marL="0" indent="0" algn="just">
              <a:buNone/>
            </a:pPr>
            <a:r>
              <a:rPr lang="it-IT" sz="4500" dirty="0" smtClean="0"/>
              <a:t>• controllare e correggere l’input sulla scheda, come ad esempio dati numerici, formata data-ora, completezza delle informazioni, ecc</a:t>
            </a:r>
          </a:p>
          <a:p>
            <a:pPr marL="0" indent="0" algn="just">
              <a:buNone/>
            </a:pPr>
            <a:r>
              <a:rPr lang="it-IT" sz="4500" dirty="0" smtClean="0"/>
              <a:t>• al ricevimento delle schede, trasferire i dati sul database regionale in modo completamente automatizzato e senza errori.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Il vantaggio di tale utilizzo risulta palese in termini di </a:t>
            </a:r>
            <a:r>
              <a:rPr lang="it-IT" b="1" dirty="0" smtClean="0"/>
              <a:t>velocizzazione e precisione delle operazioni di acquisizione</a:t>
            </a:r>
            <a:r>
              <a:rPr lang="it-IT" dirty="0" smtClean="0"/>
              <a:t> delle istanze e successivo </a:t>
            </a:r>
            <a:r>
              <a:rPr lang="it-IT" b="1" dirty="0" smtClean="0"/>
              <a:t>supporto alle attività della Commissione giudicatrice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9236"/>
            <a:ext cx="9144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0768" y="-243408"/>
            <a:ext cx="13687425" cy="82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2963" y="-80963"/>
            <a:ext cx="10829926" cy="701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2699792" y="2636912"/>
            <a:ext cx="266429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893</TotalTime>
  <Words>1994</Words>
  <Application>Microsoft Office PowerPoint</Application>
  <PresentationFormat>Presentazione su schermo (4:3)</PresentationFormat>
  <Paragraphs>132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Terra</vt:lpstr>
      <vt:lpstr>Miglioramento Fermate del TPL</vt:lpstr>
      <vt:lpstr>Il TPL automobilistico è mobilità sostenibile</vt:lpstr>
      <vt:lpstr>Diapositiva 3</vt:lpstr>
      <vt:lpstr>L’ulteriore investimento della regione per la sicurezza di chi cammina …</vt:lpstr>
      <vt:lpstr>L’input programmatico</vt:lpstr>
      <vt:lpstr>Sul tema delle buone prassi …..</vt:lpstr>
      <vt:lpstr>Sul tema delle buone prassi …..</vt:lpstr>
      <vt:lpstr>Diapositiva 8</vt:lpstr>
      <vt:lpstr>Diapositiva 9</vt:lpstr>
      <vt:lpstr>Diapositiva 10</vt:lpstr>
      <vt:lpstr>gli strumenti di attuazione</vt:lpstr>
      <vt:lpstr>Opere finanziabili</vt:lpstr>
      <vt:lpstr>Gli schemi esecutivi</vt:lpstr>
      <vt:lpstr>Il riferimento normativo L’art. 352 del Reg.Cod.Strada</vt:lpstr>
      <vt:lpstr>Schemi di attrezzamento</vt:lpstr>
      <vt:lpstr>Schemi di attrezzamento</vt:lpstr>
      <vt:lpstr>Schemi di attrezzamento</vt:lpstr>
      <vt:lpstr>Tipologia delle paline</vt:lpstr>
      <vt:lpstr>Schemi planimetrici</vt:lpstr>
      <vt:lpstr>Il procedimento di assegnazione  dei finanziamenti</vt:lpstr>
      <vt:lpstr>1. Risultato della ricognizione con i soggetti gestori del TPL</vt:lpstr>
      <vt:lpstr>2. Richiesta ai Comuni e Unioni di Comuni di manifestazione interesse</vt:lpstr>
      <vt:lpstr>3. Formazione della graduatoria per l’assegnazione dei contributi </vt:lpstr>
      <vt:lpstr>Cronoprogramma</vt:lpstr>
      <vt:lpstr>esito delle manifestazioni d’interesse dei comuni</vt:lpstr>
      <vt:lpstr>esito delle manifestazioni d’interesse dei comuni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Regione Marche</dc:title>
  <dc:creator>Franco Pace</dc:creator>
  <cp:lastModifiedBy>f.pace</cp:lastModifiedBy>
  <cp:revision>257</cp:revision>
  <dcterms:created xsi:type="dcterms:W3CDTF">2019-03-27T11:04:07Z</dcterms:created>
  <dcterms:modified xsi:type="dcterms:W3CDTF">2019-09-16T06:37:30Z</dcterms:modified>
</cp:coreProperties>
</file>